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3F_896B895.xml" ContentType="application/vnd.ms-powerpoint.comments+xml"/>
  <Override PartName="/ppt/notesSlides/notesSlide4.xml" ContentType="application/vnd.openxmlformats-officedocument.presentationml.notesSlide+xml"/>
  <Override PartName="/ppt/comments/modernComment_140_53DCECA3.xml" ContentType="application/vnd.ms-powerpoint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41_3AF331D9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44_B3DEC84B.xml" ContentType="application/vnd.ms-powerpoint.comments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73" r:id="rId2"/>
    <p:sldId id="314" r:id="rId3"/>
    <p:sldId id="319" r:id="rId4"/>
    <p:sldId id="320" r:id="rId5"/>
    <p:sldId id="327" r:id="rId6"/>
    <p:sldId id="321" r:id="rId7"/>
    <p:sldId id="326" r:id="rId8"/>
    <p:sldId id="323" r:id="rId9"/>
    <p:sldId id="324" r:id="rId10"/>
    <p:sldId id="32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2F0E0A1-257B-C23F-813B-0CA8D15C1971}" name="zhaoyp@connect.hku.hk" initials="" userId="S::zhaoyp@connect.hku.hk::3a9eabd7-2338-41d2-9499-2dee1d852ab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48D"/>
    <a:srgbClr val="009CD5"/>
    <a:srgbClr val="0038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D30D67-983E-EC4A-9A83-802AC8C046AC}" v="18" dt="2024-05-30T18:12:34.229"/>
    <p1510:client id="{DE262B82-94C7-F545-8E98-24794F2BA212}" v="24" dt="2024-05-31T01:32:02.9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606"/>
    <p:restoredTop sz="94605"/>
  </p:normalViewPr>
  <p:slideViewPr>
    <p:cSldViewPr snapToGrid="0" showGuides="1">
      <p:cViewPr>
        <p:scale>
          <a:sx n="65" d="100"/>
          <a:sy n="65" d="100"/>
        </p:scale>
        <p:origin x="2392" y="111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modernComment_13F_896B89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CD12D51-9CDF-DE47-BD31-0587A6B4A821}" authorId="{42F0E0A1-257B-C23F-813B-0CA8D15C1971}" status="resolved" created="2024-05-28T05:40:46.467" complete="100000">
    <pc:sldMkLst xmlns:pc="http://schemas.microsoft.com/office/powerpoint/2013/main/command">
      <pc:docMk/>
      <pc:sldMk cId="144095381" sldId="319"/>
    </pc:sldMkLst>
    <p188:txBody>
      <a:bodyPr/>
      <a:lstStyle/>
      <a:p>
        <a:r>
          <a:rPr lang="en-US"/>
          <a:t>List 3 bulletpoints</a:t>
        </a:r>
      </a:p>
    </p188:txBody>
  </p188:cm>
</p188:cmLst>
</file>

<file path=ppt/comments/modernComment_140_53DCECA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F808F81-0FA3-AA41-9A5E-9DC4A93FCCCE}" authorId="{42F0E0A1-257B-C23F-813B-0CA8D15C1971}" status="resolved" created="2024-05-28T05:41:13.980" complete="100000">
    <pc:sldMkLst xmlns:pc="http://schemas.microsoft.com/office/powerpoint/2013/main/command">
      <pc:docMk/>
      <pc:sldMk cId="1406987427" sldId="320"/>
    </pc:sldMkLst>
    <p188:txBody>
      <a:bodyPr/>
      <a:lstStyle/>
      <a:p>
        <a:r>
          <a:rPr lang="en-US"/>
          <a:t>Less text</a:t>
        </a:r>
      </a:p>
    </p188:txBody>
  </p188:cm>
</p188:cmLst>
</file>

<file path=ppt/comments/modernComment_141_3AF331D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D8A54D8-2AA5-9E49-87BE-3871BEF776C6}" authorId="{42F0E0A1-257B-C23F-813B-0CA8D15C1971}" status="resolved" created="2024-05-28T05:41:46.168" complete="100000">
    <pc:sldMkLst xmlns:pc="http://schemas.microsoft.com/office/powerpoint/2013/main/command">
      <pc:docMk/>
      <pc:sldMk cId="989016537" sldId="321"/>
    </pc:sldMkLst>
    <p188:txBody>
      <a:bodyPr/>
      <a:lstStyle/>
      <a:p>
        <a:r>
          <a:rPr lang="en-US"/>
          <a:t>Less text</a:t>
        </a:r>
      </a:p>
    </p188:txBody>
  </p188:cm>
</p188:cmLst>
</file>

<file path=ppt/comments/modernComment_144_B3DEC84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798A922-E47D-404B-B685-64B66EAB19B3}" authorId="{42F0E0A1-257B-C23F-813B-0CA8D15C1971}" status="resolved" created="2024-05-30T03:28:42.347" complete="100000">
    <pc:sldMkLst xmlns:pc="http://schemas.microsoft.com/office/powerpoint/2013/main/command">
      <pc:docMk/>
      <pc:sldMk cId="3017721931" sldId="324"/>
    </pc:sldMkLst>
    <p188:txBody>
      <a:bodyPr/>
      <a:lstStyle/>
      <a:p>
        <a:r>
          <a:rPr lang="en-US"/>
          <a:t>Delete this.</a:t>
        </a:r>
      </a:p>
    </p188:txBody>
  </p188:cm>
</p188:cmLst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gif>
</file>

<file path=ppt/media/image15.gif>
</file>

<file path=ppt/media/image16.jpg>
</file>

<file path=ppt/media/image17.jpeg>
</file>

<file path=ppt/media/image18.gif>
</file>

<file path=ppt/media/image2.jpeg>
</file>

<file path=ppt/media/image3.png>
</file>

<file path=ppt/media/image4.gif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B1CE9-5157-C344-843D-C7854F585253}" type="datetimeFigureOut">
              <a:rPr lang="en-US" smtClean="0"/>
              <a:t>5/31/24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78B16-431D-1249-B877-9D452E400E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975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36d1b54704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36d1b54704_0_2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9178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6bd360d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g146bd360d5d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defTabSz="457200"/>
            <a:r>
              <a:rPr lang="ja-JP" altLang="en-US" sz="1200" b="1"/>
              <a:t>目標市場為智慧城市、安全監控和自動駕駛領域，市場需求持續增長。</a:t>
            </a:r>
            <a:endParaRPr lang="en-HK" altLang="ja-JP" sz="1200" b="1"/>
          </a:p>
          <a:p>
            <a:pPr algn="ctr" defTabSz="457200"/>
            <a:r>
              <a:rPr lang="en-HK" sz="1200" b="1"/>
              <a:t>The target market includes smart cities, security surveillance, and autonomous driving, with continuously growing demand.</a:t>
            </a:r>
            <a:endParaRPr lang="zh-CN" altLang="en-US" sz="12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914153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6bd360d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g146bd360d5d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defTabSz="457200"/>
            <a:r>
              <a:rPr lang="ja-JP" altLang="en-US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利用壓縮成像系統實現高效視覺智能，推動智慧城市和自動化的未來。</a:t>
            </a:r>
            <a:endParaRPr lang="en-HK" altLang="ja-JP" sz="1200"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 defTabSz="457200"/>
            <a:r>
              <a:rPr lang="en-HK" altLang="zh-CN" sz="1200" b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Arial"/>
              </a:rPr>
              <a:t>Utilizing Compressive Imaging Systems to achieve Efficient Visual Intelligence, advancing the future of smart cities and automation.</a:t>
            </a:r>
            <a:endParaRPr lang="zh-CN" altLang="en-US" sz="12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440349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6bd360d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g146bd360d5d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defTabSz="457200"/>
            <a:r>
              <a:rPr lang="ja-JP" altLang="en-US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傳統視覺系統處理高維度數據耗時且資源密集。</a:t>
            </a:r>
            <a:endParaRPr lang="en-HK" altLang="ja-JP" sz="1200" b="1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 defTabSz="457200"/>
            <a:r>
              <a:rPr lang="en-HK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visual systems are time-consuming and resource-intensive </a:t>
            </a:r>
          </a:p>
          <a:p>
            <a:pPr algn="ctr" defTabSz="457200"/>
            <a:r>
              <a:rPr lang="en-HK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when processing high-dimensional data.</a:t>
            </a:r>
            <a:endParaRPr lang="zh-CN" altLang="en-US" sz="12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987804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6bd360d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g146bd360d5d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Fully Automated System</a:t>
            </a:r>
            <a:r>
              <a:rPr lang="en-US"/>
              <a:t> - Supports complete automation in compressive imaging.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Encoded Optics</a:t>
            </a:r>
            <a:r>
              <a:rPr lang="en-US"/>
              <a:t> - Implements encoding within optical systems for dynamic video compression.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AI-Driven Processing</a:t>
            </a:r>
            <a:r>
              <a:rPr lang="en-US"/>
              <a:t> - Proprietary AI algorithms process data directly in the compressed domain.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Millisecond Efficiency</a:t>
            </a:r>
            <a:r>
              <a:rPr lang="en-US"/>
              <a:t> - Achieves high efficiency and accuracy in visual intelligence within milliseconds.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ja-JP" altLang="en-US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我們的壓縮成像系統直接在壓縮域內處理數據，顯著提高處理速度和效率。 </a:t>
            </a:r>
            <a:endParaRPr lang="en-US" altLang="ja-JP" sz="1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HK" altLang="ja-JP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Our compressive imaging system processes data directly in the compressed domain, significantly increasing speed and efficiency.</a:t>
            </a:r>
            <a:endParaRPr lang="zh-CN" altLang="en-US" sz="12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872773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6bd360d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g146bd360d5d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Fully Automated System</a:t>
            </a:r>
            <a:r>
              <a:rPr lang="en-US"/>
              <a:t> - Supports complete automation in compressive imaging.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Encoded Optics</a:t>
            </a:r>
            <a:r>
              <a:rPr lang="en-US"/>
              <a:t> - Implements encoding within optical systems for dynamic video compression.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AI-Driven Processing</a:t>
            </a:r>
            <a:r>
              <a:rPr lang="en-US"/>
              <a:t> - Proprietary AI algorithms process data directly in the compressed domain.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Millisecond Efficiency</a:t>
            </a:r>
            <a:r>
              <a:rPr lang="en-US"/>
              <a:t> - Achieves high efficiency and accuracy in visual intelligence within milliseconds.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ja-JP" altLang="en-US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我們的壓縮成像系統直接在壓縮域內處理數據，顯著提高處理速度和效率。 </a:t>
            </a:r>
            <a:endParaRPr lang="en-US" altLang="ja-JP" sz="1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HK" altLang="ja-JP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Our compressive imaging system processes data directly in the compressed domain, significantly increasing speed and efficiency.</a:t>
            </a:r>
            <a:endParaRPr lang="zh-CN" altLang="en-US" sz="12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517972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6bd360d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g146bd360d5d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/>
              <a:t>Product Name</a:t>
            </a:r>
            <a:r>
              <a:rPr lang="en-US"/>
              <a:t>: Efficient Visual Intelligence System (EVI)</a:t>
            </a:r>
            <a:r>
              <a:rPr lang="en-US" b="1"/>
              <a:t>Function </a:t>
            </a:r>
            <a:r>
              <a:rPr lang="en-US" b="1" err="1"/>
              <a:t>Description</a:t>
            </a:r>
            <a:r>
              <a:rPr lang="en-US" err="1"/>
              <a:t>:Advanced</a:t>
            </a:r>
            <a:r>
              <a:rPr lang="en-US"/>
              <a:t> compressive imaging system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Designed for processing and analyzing high-dimensional visual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Significantly increases data processing speed and efficiency through real-time data compression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Technical </a:t>
            </a:r>
            <a:r>
              <a:rPr lang="en-US" b="1" err="1"/>
              <a:t>Specifications</a:t>
            </a:r>
            <a:r>
              <a:rPr lang="en-US" err="1"/>
              <a:t>:Utilizes</a:t>
            </a:r>
            <a:r>
              <a:rPr lang="en-US"/>
              <a:t> proprietary algorithms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Achieves a data compression ratio of 10:1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Maintains up to 99% accuracy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  <a:p>
            <a:r>
              <a:rPr lang="en-US" b="1"/>
              <a:t>Software Platform</a:t>
            </a:r>
            <a:r>
              <a:rPr lang="en-US"/>
              <a:t>: Visual Intelligence Software (VIS)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User-Friendly Interface</a:t>
            </a:r>
            <a:r>
              <a:rPr lang="en-US"/>
              <a:t>: Provides a user-friendly interface for data monitoring, analysis, and reporting.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Customized Solutions</a:t>
            </a:r>
            <a:r>
              <a:rPr lang="en-US"/>
              <a:t>: Offers customized solutions tailored to client needs.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Technical Support</a:t>
            </a:r>
            <a:r>
              <a:rPr lang="en-US"/>
              <a:t>: Provides technical support to help clients integrate the EVI system into their existing technology frameworks.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72876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6bd360d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g146bd360d5d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 defTabSz="457200"/>
            <a:r>
              <a:rPr lang="ja-JP" altLang="en-US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利用壓縮成像系統優化交通流量監控，減少擁堵，提高應急響應速度。 </a:t>
            </a:r>
            <a:endParaRPr lang="en-HK" altLang="ja-JP" sz="1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457200"/>
            <a:r>
              <a:rPr lang="en-HK" altLang="ja-JP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Utilize compressive imaging systems to optimize traffic flow monitoring, reduce congestion, and improve emergency response times.</a:t>
            </a:r>
            <a:endParaRPr lang="zh-CN" altLang="en-US" sz="12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1526342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6bd360d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g146bd360d5d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ja-JP" altLang="en-US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在公共安全領域，通過壓縮成像技術實現實時行人監控，增強公共場所安全。</a:t>
            </a:r>
            <a:r>
              <a:rPr lang="en-HK" altLang="ja-JP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In public safety, implement real-time pedestrian monitoring through compressive imaging technology to enhance security in public areas.</a:t>
            </a:r>
            <a:endParaRPr lang="zh-CN" altLang="en-US" sz="12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Real-Time Monitoring</a:t>
            </a:r>
            <a:r>
              <a:rPr lang="en-US"/>
              <a:t>: Implements real-time pedestrian monitoring using compressive imaging </a:t>
            </a:r>
            <a:r>
              <a:rPr lang="en-US" err="1"/>
              <a:t>technology.</a:t>
            </a:r>
            <a:r>
              <a:rPr lang="en-US" b="1" err="1"/>
              <a:t>Enhanced</a:t>
            </a:r>
            <a:r>
              <a:rPr lang="en-US" b="1"/>
              <a:t> Security</a:t>
            </a:r>
            <a:r>
              <a:rPr lang="en-US"/>
              <a:t>: Enhances security measures in public </a:t>
            </a:r>
            <a:r>
              <a:rPr lang="en-US" err="1"/>
              <a:t>areas.</a:t>
            </a:r>
            <a:r>
              <a:rPr lang="en-US" b="1" err="1"/>
              <a:t>Public</a:t>
            </a:r>
            <a:r>
              <a:rPr lang="en-US" b="1"/>
              <a:t> Safety Improvement</a:t>
            </a:r>
            <a:r>
              <a:rPr lang="en-US"/>
              <a:t>: Utilizes advanced imaging solutions to improve overall public safety.</a:t>
            </a:r>
          </a:p>
          <a:p>
            <a:r>
              <a:rPr lang="en-US" b="1"/>
              <a:t>Real-Time Pedestrian Monitoring</a:t>
            </a:r>
            <a:r>
              <a:rPr lang="en-US"/>
              <a:t>: Implements real-time monitoring of pedestrian movement through advanced compressive imaging technology, ensuring immediate response capability.</a:t>
            </a:r>
          </a:p>
          <a:p>
            <a:r>
              <a:rPr lang="en-US" b="1"/>
              <a:t>Public Area Surveillance</a:t>
            </a:r>
            <a:r>
              <a:rPr lang="en-US"/>
              <a:t>: Enhances the safety of public spaces by providing detailed and continuous surveillance without the need for extensive hardware setups.</a:t>
            </a:r>
          </a:p>
          <a:p>
            <a:r>
              <a:rPr lang="en-US" b="1"/>
              <a:t>Incident Prevention and Response</a:t>
            </a:r>
            <a:r>
              <a:rPr lang="en-US"/>
              <a:t>: Utilizes the high-resolution and fast processing capabilities of compressive imaging to identify potential security threats early and aid in quick response strategies.</a:t>
            </a:r>
          </a:p>
          <a:p>
            <a:endParaRPr lang="en-US"/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rgbClr val="FFFFFF"/>
                </a:solidFill>
                <a:effectLst/>
                <a:latin typeface="Helvetica" pitchFamily="2" charset="0"/>
              </a:rPr>
              <a:t>One sentence. Find some real-world examples to make the story reliable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7361308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6bd360d5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" name="Google Shape;69;g146bd360d5d_0_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ja-JP" altLang="en-US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為體育賽事提供智能解說，通過壓縮成像技術自動識別和分析比賽精彩瞬間。</a:t>
            </a:r>
            <a:r>
              <a:rPr lang="en-HK" altLang="ja-JP" sz="1200" b="1">
                <a:latin typeface="Times New Roman" panose="02020603050405020304" pitchFamily="18" charset="0"/>
                <a:cs typeface="Times New Roman" panose="02020603050405020304" pitchFamily="18" charset="0"/>
              </a:rPr>
              <a:t>Provide intelligent commentary for sporting events, with automatic identification and analysis of highlights through compressive imaging.</a:t>
            </a:r>
            <a:endParaRPr lang="zh-CN" altLang="en-US" sz="12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HK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/>
              <a:t>Automatic Highlight Identification</a:t>
            </a:r>
            <a:r>
              <a:rPr lang="en-US"/>
              <a:t>: Utilizes compressive imaging technology to automatically identify and analyze key moments in sporting </a:t>
            </a:r>
            <a:r>
              <a:rPr lang="en-US" err="1"/>
              <a:t>events.</a:t>
            </a:r>
            <a:r>
              <a:rPr lang="en-US" b="1" err="1"/>
              <a:t>Enhanced</a:t>
            </a:r>
            <a:r>
              <a:rPr lang="en-US" b="1"/>
              <a:t> Viewer Experience</a:t>
            </a:r>
            <a:r>
              <a:rPr lang="en-US"/>
              <a:t>: Provides audiences with intelligent commentary that enhances the viewing experience by highlighting critical plays and pivotal </a:t>
            </a:r>
            <a:r>
              <a:rPr lang="en-US" err="1"/>
              <a:t>moments.</a:t>
            </a:r>
            <a:r>
              <a:rPr lang="en-US" b="1" err="1"/>
              <a:t>Real</a:t>
            </a:r>
            <a:r>
              <a:rPr lang="en-US" b="1"/>
              <a:t>-Time Analysis</a:t>
            </a:r>
            <a:r>
              <a:rPr lang="en-US"/>
              <a:t>: Offers real-time analysis and insights, making complex play strategies and performances easily understandable for viewers.</a:t>
            </a:r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362829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50" cy="273675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6950"/>
            </a:lvl1pPr>
            <a:lvl2pPr lvl="1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6950"/>
            </a:lvl2pPr>
            <a:lvl3pPr lvl="2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6950"/>
            </a:lvl3pPr>
            <a:lvl4pPr lvl="3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6950"/>
            </a:lvl4pPr>
            <a:lvl5pPr lvl="4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6950"/>
            </a:lvl5pPr>
            <a:lvl6pPr lvl="5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6950"/>
            </a:lvl6pPr>
            <a:lvl7pPr lvl="6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6950"/>
            </a:lvl7pPr>
            <a:lvl8pPr lvl="7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6950"/>
            </a:lvl8pPr>
            <a:lvl9pPr lvl="8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695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4"/>
            <a:ext cx="11360850" cy="105675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37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37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37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37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37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37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37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37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375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390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4950" y="262785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80831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50" cy="76365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4"/>
            <a:ext cx="11360850" cy="4555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228600" lvl="0" indent="-2667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457200" lvl="1" indent="-231775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marL="685800" lvl="2" indent="-231775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marL="914400" lvl="3" indent="-231775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marL="1143000" lvl="4" indent="-231775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marL="1371600" lvl="5" indent="-231775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marL="1600200" lvl="6" indent="-231775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marL="1828800" lvl="7" indent="-231775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marL="2057400" lvl="8" indent="-231775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10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50" cy="11224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65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50" cy="76365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4"/>
            <a:ext cx="5333250" cy="4555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228600" lvl="0" indent="-231775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1850"/>
            </a:lvl1pPr>
            <a:lvl2pPr marL="457200" lvl="1" indent="-2159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1600"/>
            </a:lvl2pPr>
            <a:lvl3pPr marL="685800" lvl="2" indent="-2159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1600"/>
            </a:lvl3pPr>
            <a:lvl4pPr marL="914400" lvl="3" indent="-2159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1600"/>
            </a:lvl4pPr>
            <a:lvl5pPr marL="1143000" lvl="4" indent="-2159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1600"/>
            </a:lvl5pPr>
            <a:lvl6pPr marL="1371600" lvl="5" indent="-2159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1600"/>
            </a:lvl6pPr>
            <a:lvl7pPr marL="1600200" lvl="6" indent="-2159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1600"/>
            </a:lvl7pPr>
            <a:lvl8pPr marL="1828800" lvl="7" indent="-2159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1600"/>
            </a:lvl8pPr>
            <a:lvl9pPr marL="2057400" lvl="8" indent="-2159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4"/>
            <a:ext cx="5333250" cy="45552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228600" lvl="0" indent="-231775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1850"/>
            </a:lvl1pPr>
            <a:lvl2pPr marL="457200" lvl="1" indent="-2159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1600"/>
            </a:lvl2pPr>
            <a:lvl3pPr marL="685800" lvl="2" indent="-2159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1600"/>
            </a:lvl3pPr>
            <a:lvl4pPr marL="914400" lvl="3" indent="-2159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1600"/>
            </a:lvl4pPr>
            <a:lvl5pPr marL="1143000" lvl="4" indent="-2159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1600"/>
            </a:lvl5pPr>
            <a:lvl6pPr marL="1371600" lvl="5" indent="-2159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1600"/>
            </a:lvl6pPr>
            <a:lvl7pPr marL="1600200" lvl="6" indent="-2159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1600"/>
            </a:lvl7pPr>
            <a:lvl8pPr marL="1828800" lvl="7" indent="-2159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1600"/>
            </a:lvl8pPr>
            <a:lvl9pPr marL="2057400" lvl="8" indent="-2159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53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50" cy="76365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6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55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15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228600" lvl="0" indent="-2159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1600"/>
            </a:lvl1pPr>
            <a:lvl2pPr marL="457200" lvl="1" indent="-2159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1600"/>
            </a:lvl2pPr>
            <a:lvl3pPr marL="685800" lvl="2" indent="-2159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1600"/>
            </a:lvl3pPr>
            <a:lvl4pPr marL="914400" lvl="3" indent="-2159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1600"/>
            </a:lvl4pPr>
            <a:lvl5pPr marL="1143000" lvl="4" indent="-2159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1600"/>
            </a:lvl5pPr>
            <a:lvl6pPr marL="1371600" lvl="5" indent="-2159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1600"/>
            </a:lvl6pPr>
            <a:lvl7pPr marL="1600200" lvl="6" indent="-2159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1600"/>
            </a:lvl7pPr>
            <a:lvl8pPr marL="1828800" lvl="7" indent="-2159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1600"/>
            </a:lvl8pPr>
            <a:lvl9pPr marL="2057400" lvl="8" indent="-2159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44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50" cy="54544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64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4"/>
            <a:ext cx="5393550" cy="19764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4"/>
            <a:ext cx="5393550" cy="164685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4"/>
            <a:ext cx="5116050" cy="49267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marL="228600" lvl="0" indent="-2667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457200" lvl="1" indent="-231775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marL="685800" lvl="2" indent="-231775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marL="914400" lvl="3" indent="-231775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marL="1143000" lvl="4" indent="-231775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marL="1371600" lvl="5" indent="-231775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marL="1600200" lvl="6" indent="-231775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marL="1828800" lvl="7" indent="-231775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marL="2057400" lvl="8" indent="-231775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82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50" cy="806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marL="228600" lvl="0" indent="-114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2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4"/>
            <a:ext cx="11360850" cy="261795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50" cy="173445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228600" lvl="0" indent="-26670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457200" lvl="1" indent="-231775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marL="685800" lvl="2" indent="-231775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marL="914400" lvl="3" indent="-231775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marL="1143000" lvl="4" indent="-231775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marL="1371600" lvl="5" indent="-231775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marL="1600200" lvl="6" indent="-231775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marL="1828800" lvl="7" indent="-231775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marL="2057400" lvl="8" indent="-231775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550" cy="52485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75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50" cy="76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4"/>
            <a:ext cx="1136085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marL="457200" lvl="0" indent="-533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Char char="●"/>
              <a:defRPr sz="4800">
                <a:solidFill>
                  <a:schemeClr val="dk2"/>
                </a:solidFill>
              </a:defRPr>
            </a:lvl1pPr>
            <a:lvl2pPr marL="914400" lvl="1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2pPr>
            <a:lvl3pPr marL="1371600" lvl="2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3pPr>
            <a:lvl4pPr marL="1828800" lvl="3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4pPr>
            <a:lvl5pPr marL="2286000" lvl="4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5pPr>
            <a:lvl6pPr marL="2743200" lvl="5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6pPr>
            <a:lvl7pPr marL="3200400" lvl="6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7pPr>
            <a:lvl8pPr marL="3657600" lvl="7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8pPr>
            <a:lvl9pPr marL="4114800" lvl="8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730225" y="6264634"/>
            <a:ext cx="731550" cy="52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l">
              <a:buNone/>
              <a:defRPr sz="3000">
                <a:solidFill>
                  <a:schemeClr val="bg1"/>
                </a:solidFill>
              </a:defRPr>
            </a:lvl1pPr>
            <a:lvl2pPr lvl="1" algn="r">
              <a:buNone/>
              <a:defRPr sz="1350">
                <a:solidFill>
                  <a:schemeClr val="dk2"/>
                </a:solidFill>
              </a:defRPr>
            </a:lvl2pPr>
            <a:lvl3pPr lvl="2" algn="r">
              <a:buNone/>
              <a:defRPr sz="1350">
                <a:solidFill>
                  <a:schemeClr val="dk2"/>
                </a:solidFill>
              </a:defRPr>
            </a:lvl3pPr>
            <a:lvl4pPr lvl="3" algn="r">
              <a:buNone/>
              <a:defRPr sz="1350">
                <a:solidFill>
                  <a:schemeClr val="dk2"/>
                </a:solidFill>
              </a:defRPr>
            </a:lvl4pPr>
            <a:lvl5pPr lvl="4" algn="r">
              <a:buNone/>
              <a:defRPr sz="1350">
                <a:solidFill>
                  <a:schemeClr val="dk2"/>
                </a:solidFill>
              </a:defRPr>
            </a:lvl5pPr>
            <a:lvl6pPr lvl="5" algn="r">
              <a:buNone/>
              <a:defRPr sz="1350">
                <a:solidFill>
                  <a:schemeClr val="dk2"/>
                </a:solidFill>
              </a:defRPr>
            </a:lvl6pPr>
            <a:lvl7pPr lvl="6" algn="r">
              <a:buNone/>
              <a:defRPr sz="1350">
                <a:solidFill>
                  <a:schemeClr val="dk2"/>
                </a:solidFill>
              </a:defRPr>
            </a:lvl7pPr>
            <a:lvl8pPr lvl="7" algn="r">
              <a:buNone/>
              <a:defRPr sz="1350">
                <a:solidFill>
                  <a:schemeClr val="dk2"/>
                </a:solidFill>
              </a:defRPr>
            </a:lvl8pPr>
            <a:lvl9pPr lvl="8" algn="r">
              <a:buNone/>
              <a:defRPr sz="135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4070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microsoft.com/office/2018/10/relationships/comments" Target="../comments/modernComment_13F_896B895.xml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gif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0_53DCECA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1_3AF331D9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4_B3DEC84B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8.gif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4699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1">
            <a:extLst>
              <a:ext uri="{FF2B5EF4-FFF2-40B4-BE49-F238E27FC236}">
                <a16:creationId xmlns:a16="http://schemas.microsoft.com/office/drawing/2014/main" id="{313CD7DC-C0C2-5625-E681-C1A2F1049C08}"/>
              </a:ext>
            </a:extLst>
          </p:cNvPr>
          <p:cNvSpPr/>
          <p:nvPr/>
        </p:nvSpPr>
        <p:spPr>
          <a:xfrm>
            <a:off x="586941" y="566157"/>
            <a:ext cx="11018119" cy="5725688"/>
          </a:xfrm>
          <a:prstGeom prst="roundRect">
            <a:avLst>
              <a:gd name="adj" fmla="val 5293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46100" dist="876300" dir="5400000" sx="91000" sy="91000" algn="t" rotWithShape="0">
              <a:srgbClr val="004BAF">
                <a:lumMod val="50000"/>
                <a:alpha val="40000"/>
              </a:srgbClr>
            </a:outerShdw>
          </a:effectLst>
        </p:spPr>
        <p:txBody>
          <a:bodyPr rtlCol="0" anchor="ctr"/>
          <a:lstStyle/>
          <a:p>
            <a:pPr algn="ctr" defTabSz="457200">
              <a:defRPr/>
            </a:pPr>
            <a:endParaRPr lang="zh-CN" altLang="en-US" sz="900">
              <a:solidFill>
                <a:prstClr val="white"/>
              </a:solidFill>
              <a:latin typeface="Arial"/>
              <a:ea typeface="思源黑体 CN Regular"/>
              <a:cs typeface="Arial"/>
              <a:sym typeface="Arial"/>
            </a:endParaRPr>
          </a:p>
        </p:txBody>
      </p:sp>
      <p:sp>
        <p:nvSpPr>
          <p:cNvPr id="10" name="文本框 24">
            <a:extLst>
              <a:ext uri="{FF2B5EF4-FFF2-40B4-BE49-F238E27FC236}">
                <a16:creationId xmlns:a16="http://schemas.microsoft.com/office/drawing/2014/main" id="{F68C4987-5B6F-6AE6-4D01-BF40B2DC3AE8}"/>
              </a:ext>
            </a:extLst>
          </p:cNvPr>
          <p:cNvSpPr txBox="1"/>
          <p:nvPr/>
        </p:nvSpPr>
        <p:spPr>
          <a:xfrm>
            <a:off x="942581" y="1591113"/>
            <a:ext cx="103068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HK" altLang="zh-CN" sz="4800" b="1">
                <a:solidFill>
                  <a:srgbClr val="003883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Compressive Imaging Systems</a:t>
            </a:r>
          </a:p>
          <a:p>
            <a:pPr algn="ctr" defTabSz="457200"/>
            <a:r>
              <a:rPr lang="en-HK" altLang="zh-CN" sz="4800" b="1">
                <a:solidFill>
                  <a:srgbClr val="003883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for Efficient Visual Intelligence</a:t>
            </a:r>
          </a:p>
        </p:txBody>
      </p:sp>
      <p:cxnSp>
        <p:nvCxnSpPr>
          <p:cNvPr id="13" name="直接连接符 23">
            <a:extLst>
              <a:ext uri="{FF2B5EF4-FFF2-40B4-BE49-F238E27FC236}">
                <a16:creationId xmlns:a16="http://schemas.microsoft.com/office/drawing/2014/main" id="{FB0E6243-4269-45CC-822B-A0D63E60DF8B}"/>
              </a:ext>
            </a:extLst>
          </p:cNvPr>
          <p:cNvCxnSpPr>
            <a:cxnSpLocks/>
          </p:cNvCxnSpPr>
          <p:nvPr/>
        </p:nvCxnSpPr>
        <p:spPr>
          <a:xfrm flipV="1">
            <a:off x="3208860" y="4273396"/>
            <a:ext cx="5774280" cy="0"/>
          </a:xfrm>
          <a:prstGeom prst="line">
            <a:avLst/>
          </a:prstGeom>
          <a:noFill/>
          <a:ln w="12700" cap="flat" cmpd="sng" algn="ctr">
            <a:solidFill>
              <a:srgbClr val="003883"/>
            </a:solidFill>
            <a:prstDash val="solid"/>
            <a:miter lim="800000"/>
          </a:ln>
          <a:effectLst/>
        </p:spPr>
      </p:cxnSp>
      <p:sp>
        <p:nvSpPr>
          <p:cNvPr id="8" name="TextBox 25">
            <a:extLst>
              <a:ext uri="{FF2B5EF4-FFF2-40B4-BE49-F238E27FC236}">
                <a16:creationId xmlns:a16="http://schemas.microsoft.com/office/drawing/2014/main" id="{8DA70518-3218-40CA-AD2D-7BD2A2B4088F}"/>
              </a:ext>
            </a:extLst>
          </p:cNvPr>
          <p:cNvSpPr txBox="1"/>
          <p:nvPr/>
        </p:nvSpPr>
        <p:spPr>
          <a:xfrm>
            <a:off x="3090961" y="4735331"/>
            <a:ext cx="6010077" cy="659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 defTabSz="457200">
              <a:lnSpc>
                <a:spcPts val="2116"/>
              </a:lnSpc>
              <a:defRPr>
                <a:solidFill>
                  <a:srgbClr val="003883"/>
                </a:solidFill>
              </a:defRPr>
            </a:lvl1pPr>
          </a:lstStyle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Yaping Zhao</a:t>
            </a:r>
            <a:b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zh-CN" altLang="en-US" sz="280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7457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FCE9F4-8644-0CF4-C90C-9FEE3DA07FE1}"/>
              </a:ext>
            </a:extLst>
          </p:cNvPr>
          <p:cNvSpPr/>
          <p:nvPr/>
        </p:nvSpPr>
        <p:spPr>
          <a:xfrm>
            <a:off x="0" y="0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886C26-5866-AC23-A9EB-B5AD230512C2}"/>
              </a:ext>
            </a:extLst>
          </p:cNvPr>
          <p:cNvSpPr/>
          <p:nvPr/>
        </p:nvSpPr>
        <p:spPr>
          <a:xfrm>
            <a:off x="0" y="6292561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文本框 24">
            <a:extLst>
              <a:ext uri="{FF2B5EF4-FFF2-40B4-BE49-F238E27FC236}">
                <a16:creationId xmlns:a16="http://schemas.microsoft.com/office/drawing/2014/main" id="{9F3BF152-3C5F-5A13-EA0E-EBD78D05BA30}"/>
              </a:ext>
            </a:extLst>
          </p:cNvPr>
          <p:cNvSpPr txBox="1"/>
          <p:nvPr/>
        </p:nvSpPr>
        <p:spPr>
          <a:xfrm>
            <a:off x="0" y="12159"/>
            <a:ext cx="1219199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Roadmap</a:t>
            </a:r>
            <a:endParaRPr lang="zh-CN" altLang="en-US" sz="33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B4596423-9520-3B3B-CD7E-F4CF3B112DAD}"/>
              </a:ext>
            </a:extLst>
          </p:cNvPr>
          <p:cNvSpPr/>
          <p:nvPr/>
        </p:nvSpPr>
        <p:spPr>
          <a:xfrm>
            <a:off x="0" y="4812710"/>
            <a:ext cx="12191996" cy="723538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ine Callout 2 5">
            <a:extLst>
              <a:ext uri="{FF2B5EF4-FFF2-40B4-BE49-F238E27FC236}">
                <a16:creationId xmlns:a16="http://schemas.microsoft.com/office/drawing/2014/main" id="{60B357DF-6EBF-603A-3E85-6008EB0B184E}"/>
              </a:ext>
            </a:extLst>
          </p:cNvPr>
          <p:cNvSpPr/>
          <p:nvPr/>
        </p:nvSpPr>
        <p:spPr>
          <a:xfrm>
            <a:off x="632595" y="2882020"/>
            <a:ext cx="2144109" cy="1919055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3999"/>
              <a:gd name="adj6" fmla="val -17255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Completed initial R&amp;D and internal testing.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Line Callout 2 7">
            <a:extLst>
              <a:ext uri="{FF2B5EF4-FFF2-40B4-BE49-F238E27FC236}">
                <a16:creationId xmlns:a16="http://schemas.microsoft.com/office/drawing/2014/main" id="{E8275DE8-AE24-8154-21BA-E05AB3EF00CB}"/>
              </a:ext>
            </a:extLst>
          </p:cNvPr>
          <p:cNvSpPr/>
          <p:nvPr/>
        </p:nvSpPr>
        <p:spPr>
          <a:xfrm>
            <a:off x="3875360" y="2716555"/>
            <a:ext cx="2144109" cy="1919055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8658"/>
              <a:gd name="adj6" fmla="val -17256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2400"/>
              <a:t>Began field testing with early adopters.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Line Callout 2 8">
            <a:extLst>
              <a:ext uri="{FF2B5EF4-FFF2-40B4-BE49-F238E27FC236}">
                <a16:creationId xmlns:a16="http://schemas.microsoft.com/office/drawing/2014/main" id="{A322A99A-D0C3-603A-9B30-1D0A182A014C}"/>
              </a:ext>
            </a:extLst>
          </p:cNvPr>
          <p:cNvSpPr/>
          <p:nvPr/>
        </p:nvSpPr>
        <p:spPr>
          <a:xfrm>
            <a:off x="6771282" y="2347272"/>
            <a:ext cx="2582923" cy="2103669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29985"/>
              <a:gd name="adj6" fmla="val -17255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2400"/>
              <a:t>Official product launch and sales commencement.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Line Callout 2 9">
            <a:extLst>
              <a:ext uri="{FF2B5EF4-FFF2-40B4-BE49-F238E27FC236}">
                <a16:creationId xmlns:a16="http://schemas.microsoft.com/office/drawing/2014/main" id="{396ADB2B-E71E-045D-3279-C6BED5E72002}"/>
              </a:ext>
            </a:extLst>
          </p:cNvPr>
          <p:cNvSpPr/>
          <p:nvPr/>
        </p:nvSpPr>
        <p:spPr>
          <a:xfrm>
            <a:off x="10042230" y="1964283"/>
            <a:ext cx="2144109" cy="188088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72455"/>
              <a:gd name="adj6" fmla="val -17255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/>
              <a:t>Released new version.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F459362-D2F5-499D-F517-7C3132518F05}"/>
              </a:ext>
            </a:extLst>
          </p:cNvPr>
          <p:cNvCxnSpPr>
            <a:cxnSpLocks/>
          </p:cNvCxnSpPr>
          <p:nvPr/>
        </p:nvCxnSpPr>
        <p:spPr>
          <a:xfrm>
            <a:off x="3123545" y="612323"/>
            <a:ext cx="0" cy="4562156"/>
          </a:xfrm>
          <a:prstGeom prst="line">
            <a:avLst/>
          </a:prstGeom>
          <a:ln w="6350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BF96A33-47E6-6F7A-3977-063DFDDEF006}"/>
              </a:ext>
            </a:extLst>
          </p:cNvPr>
          <p:cNvSpPr txBox="1"/>
          <p:nvPr/>
        </p:nvSpPr>
        <p:spPr>
          <a:xfrm>
            <a:off x="536075" y="1105028"/>
            <a:ext cx="2051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latin typeface="Times" pitchFamily="2" charset="0"/>
              </a:rPr>
              <a:t>Current Stage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3232E8-2A33-8238-A0B3-5426F85A8F43}"/>
              </a:ext>
            </a:extLst>
          </p:cNvPr>
          <p:cNvSpPr txBox="1"/>
          <p:nvPr/>
        </p:nvSpPr>
        <p:spPr>
          <a:xfrm>
            <a:off x="6247091" y="1105027"/>
            <a:ext cx="1879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Future</a:t>
            </a:r>
            <a:r>
              <a:rPr lang="zh-TW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Stage</a:t>
            </a:r>
            <a:endParaRPr lang="en-US" sz="2400" b="1">
              <a:latin typeface="Time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C2E7E9-93BA-E891-96CB-B74427D8ABA6}"/>
              </a:ext>
            </a:extLst>
          </p:cNvPr>
          <p:cNvSpPr txBox="1"/>
          <p:nvPr/>
        </p:nvSpPr>
        <p:spPr>
          <a:xfrm>
            <a:off x="291873" y="5547883"/>
            <a:ext cx="12698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latin typeface="Times" pitchFamily="2" charset="0"/>
              </a:rPr>
              <a:t>2024 Q3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240D26-CCD1-9F4F-3B86-E79D48E95153}"/>
              </a:ext>
            </a:extLst>
          </p:cNvPr>
          <p:cNvSpPr txBox="1"/>
          <p:nvPr/>
        </p:nvSpPr>
        <p:spPr>
          <a:xfrm>
            <a:off x="3504744" y="5533166"/>
            <a:ext cx="12698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latin typeface="Times" pitchFamily="2" charset="0"/>
              </a:rPr>
              <a:t>2024 Q4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52E31F-0E75-0855-DDDA-1E09CC26C996}"/>
              </a:ext>
            </a:extLst>
          </p:cNvPr>
          <p:cNvSpPr txBox="1"/>
          <p:nvPr/>
        </p:nvSpPr>
        <p:spPr>
          <a:xfrm>
            <a:off x="6247091" y="5564169"/>
            <a:ext cx="12698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latin typeface="Times" pitchFamily="2" charset="0"/>
              </a:rPr>
              <a:t>2025 Q2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A85791-39A1-206E-97D9-92AE2E849797}"/>
              </a:ext>
            </a:extLst>
          </p:cNvPr>
          <p:cNvSpPr txBox="1"/>
          <p:nvPr/>
        </p:nvSpPr>
        <p:spPr>
          <a:xfrm>
            <a:off x="9459962" y="5580455"/>
            <a:ext cx="12698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>
                <a:latin typeface="Times" pitchFamily="2" charset="0"/>
              </a:rPr>
              <a:t>2025 Q4</a:t>
            </a:r>
          </a:p>
        </p:txBody>
      </p:sp>
    </p:spTree>
    <p:extLst>
      <p:ext uri="{BB962C8B-B14F-4D97-AF65-F5344CB8AC3E}">
        <p14:creationId xmlns:p14="http://schemas.microsoft.com/office/powerpoint/2010/main" val="1433439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FCE9F4-8644-0CF4-C90C-9FEE3DA07FE1}"/>
              </a:ext>
            </a:extLst>
          </p:cNvPr>
          <p:cNvSpPr/>
          <p:nvPr/>
        </p:nvSpPr>
        <p:spPr>
          <a:xfrm>
            <a:off x="0" y="0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886C26-5866-AC23-A9EB-B5AD230512C2}"/>
              </a:ext>
            </a:extLst>
          </p:cNvPr>
          <p:cNvSpPr/>
          <p:nvPr/>
        </p:nvSpPr>
        <p:spPr>
          <a:xfrm>
            <a:off x="0" y="6292561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/>
          </a:p>
        </p:txBody>
      </p:sp>
      <p:sp>
        <p:nvSpPr>
          <p:cNvPr id="5" name="文本框 24">
            <a:extLst>
              <a:ext uri="{FF2B5EF4-FFF2-40B4-BE49-F238E27FC236}">
                <a16:creationId xmlns:a16="http://schemas.microsoft.com/office/drawing/2014/main" id="{9F3BF152-3C5F-5A13-EA0E-EBD78D05BA30}"/>
              </a:ext>
            </a:extLst>
          </p:cNvPr>
          <p:cNvSpPr txBox="1"/>
          <p:nvPr/>
        </p:nvSpPr>
        <p:spPr>
          <a:xfrm>
            <a:off x="3847268" y="12159"/>
            <a:ext cx="449746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CN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 </a:t>
            </a:r>
            <a:endParaRPr lang="zh-CN" altLang="en-US" sz="33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4B9468D-F26B-45FA-1788-440953B919B7}"/>
              </a:ext>
            </a:extLst>
          </p:cNvPr>
          <p:cNvSpPr txBox="1"/>
          <p:nvPr/>
        </p:nvSpPr>
        <p:spPr>
          <a:xfrm>
            <a:off x="1810834" y="3416738"/>
            <a:ext cx="2122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Dynamic Scene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B3EC31D-CFCE-7E1C-83E1-EDD4EFA1E7CB}"/>
              </a:ext>
            </a:extLst>
          </p:cNvPr>
          <p:cNvSpPr txBox="1"/>
          <p:nvPr/>
        </p:nvSpPr>
        <p:spPr>
          <a:xfrm>
            <a:off x="7828211" y="1914926"/>
            <a:ext cx="2191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400">
                <a:latin typeface="Times New Roman" panose="02020603050405020304" pitchFamily="18" charset="0"/>
                <a:cs typeface="Times New Roman" panose="02020603050405020304" pitchFamily="18" charset="0"/>
              </a:rPr>
              <a:t>Imaging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" name="Picture 60" descr="Several black cameras on a white surface&#10;&#10;Description automatically generated">
            <a:extLst>
              <a:ext uri="{FF2B5EF4-FFF2-40B4-BE49-F238E27FC236}">
                <a16:creationId xmlns:a16="http://schemas.microsoft.com/office/drawing/2014/main" id="{B5E5DAF6-0DF5-ACBA-359C-AE55454BBD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4998" y="561160"/>
            <a:ext cx="4158055" cy="1468671"/>
          </a:xfrm>
          <a:prstGeom prst="rect">
            <a:avLst/>
          </a:prstGeom>
        </p:spPr>
      </p:pic>
      <p:sp>
        <p:nvSpPr>
          <p:cNvPr id="1027" name="TextBox 1026">
            <a:extLst>
              <a:ext uri="{FF2B5EF4-FFF2-40B4-BE49-F238E27FC236}">
                <a16:creationId xmlns:a16="http://schemas.microsoft.com/office/drawing/2014/main" id="{43EEDA48-444A-1D25-9D30-C4CD755D8FFE}"/>
              </a:ext>
            </a:extLst>
          </p:cNvPr>
          <p:cNvSpPr txBox="1"/>
          <p:nvPr/>
        </p:nvSpPr>
        <p:spPr>
          <a:xfrm>
            <a:off x="2058499" y="4801292"/>
            <a:ext cx="16273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Captioning </a:t>
            </a: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1962414C-32F0-A6AA-2747-9F1FF3639227}"/>
              </a:ext>
            </a:extLst>
          </p:cNvPr>
          <p:cNvSpPr txBox="1"/>
          <p:nvPr/>
        </p:nvSpPr>
        <p:spPr>
          <a:xfrm>
            <a:off x="437857" y="4126021"/>
            <a:ext cx="5090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altLang="zh-TW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Five</a:t>
            </a:r>
            <a:r>
              <a:rPr lang="zh-TW" altLang="en-US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 </a:t>
            </a:r>
            <a:r>
              <a:rPr lang="en-US" altLang="zh-TW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cars</a:t>
            </a:r>
            <a:r>
              <a:rPr lang="zh-TW" altLang="en-US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 </a:t>
            </a:r>
            <a:r>
              <a:rPr lang="en-US" altLang="zh-TW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including a prominent yellow taxi</a:t>
            </a:r>
            <a:r>
              <a:rPr lang="zh-TW" altLang="en-US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 </a:t>
            </a:r>
            <a:r>
              <a:rPr lang="en-US" altLang="zh-TW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are driving</a:t>
            </a:r>
            <a:r>
              <a:rPr lang="zh-TW" altLang="en-US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 </a:t>
            </a:r>
            <a:r>
              <a:rPr lang="en-US" altLang="zh-TW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down</a:t>
            </a:r>
            <a:r>
              <a:rPr lang="zh-TW" altLang="en-US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 </a:t>
            </a:r>
            <a:r>
              <a:rPr lang="en-US" altLang="zh-TW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the</a:t>
            </a:r>
            <a:r>
              <a:rPr lang="zh-TW" altLang="en-US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 </a:t>
            </a:r>
            <a:r>
              <a:rPr lang="en-US" altLang="zh-TW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road.</a:t>
            </a: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BEA43BFB-0023-B07F-B13E-627C453A5FF5}"/>
              </a:ext>
            </a:extLst>
          </p:cNvPr>
          <p:cNvSpPr txBox="1"/>
          <p:nvPr/>
        </p:nvSpPr>
        <p:spPr>
          <a:xfrm>
            <a:off x="8162079" y="5095581"/>
            <a:ext cx="2274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zh-TW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>
                <a:latin typeface="Times New Roman" panose="02020603050405020304" pitchFamily="18" charset="0"/>
                <a:cs typeface="Times New Roman" panose="02020603050405020304" pitchFamily="18" charset="0"/>
              </a:rPr>
              <a:t>Detection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6" name="Right Arrow 1035">
            <a:extLst>
              <a:ext uri="{FF2B5EF4-FFF2-40B4-BE49-F238E27FC236}">
                <a16:creationId xmlns:a16="http://schemas.microsoft.com/office/drawing/2014/main" id="{3742383F-A42A-5F3E-858F-90C6A23E4089}"/>
              </a:ext>
            </a:extLst>
          </p:cNvPr>
          <p:cNvSpPr/>
          <p:nvPr/>
        </p:nvSpPr>
        <p:spPr>
          <a:xfrm rot="10800000">
            <a:off x="5527914" y="4128462"/>
            <a:ext cx="1317082" cy="50532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2EAAB5-8AD2-B547-23C4-74ED7E93D3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998" y="2434931"/>
            <a:ext cx="4909145" cy="2761394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30" name="Right Arrow 1029">
            <a:extLst>
              <a:ext uri="{FF2B5EF4-FFF2-40B4-BE49-F238E27FC236}">
                <a16:creationId xmlns:a16="http://schemas.microsoft.com/office/drawing/2014/main" id="{BA9300B2-8F87-DA0A-F83D-3201034B8C56}"/>
              </a:ext>
            </a:extLst>
          </p:cNvPr>
          <p:cNvSpPr/>
          <p:nvPr/>
        </p:nvSpPr>
        <p:spPr>
          <a:xfrm>
            <a:off x="5341068" y="1068132"/>
            <a:ext cx="1503930" cy="50532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Bent-Up Arrow 6">
            <a:extLst>
              <a:ext uri="{FF2B5EF4-FFF2-40B4-BE49-F238E27FC236}">
                <a16:creationId xmlns:a16="http://schemas.microsoft.com/office/drawing/2014/main" id="{F366112F-82F3-972C-F427-4879C725860D}"/>
              </a:ext>
            </a:extLst>
          </p:cNvPr>
          <p:cNvSpPr/>
          <p:nvPr/>
        </p:nvSpPr>
        <p:spPr>
          <a:xfrm rot="10800000" flipH="1">
            <a:off x="11003051" y="1320795"/>
            <a:ext cx="744871" cy="1098934"/>
          </a:xfrm>
          <a:prstGeom prst="bentUpArrow">
            <a:avLst>
              <a:gd name="adj1" fmla="val 25000"/>
              <a:gd name="adj2" fmla="val 25000"/>
              <a:gd name="adj3" fmla="val 35230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文本框 24">
            <a:extLst>
              <a:ext uri="{FF2B5EF4-FFF2-40B4-BE49-F238E27FC236}">
                <a16:creationId xmlns:a16="http://schemas.microsoft.com/office/drawing/2014/main" id="{CACCF581-0219-97A9-FB54-4FA7CBAC2CE3}"/>
              </a:ext>
            </a:extLst>
          </p:cNvPr>
          <p:cNvSpPr txBox="1"/>
          <p:nvPr/>
        </p:nvSpPr>
        <p:spPr>
          <a:xfrm>
            <a:off x="0" y="5372580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HK" altLang="zh-CN" sz="2800" b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sym typeface="Arial"/>
              </a:rPr>
              <a:t>Utilizing Compressive Imaging Systems to achieve Efficient Visual Intelligence, advancing the future of smart cities and automation.</a:t>
            </a:r>
            <a:endParaRPr lang="zh-CN" altLang="en-US" sz="28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13" name="ezgif-bdd100k">
            <a:hlinkClick r:id="" action="ppaction://media"/>
            <a:hlinkHover r:id="" action="ppaction://ole?verb=0"/>
            <a:extLst>
              <a:ext uri="{FF2B5EF4-FFF2-40B4-BE49-F238E27FC236}">
                <a16:creationId xmlns:a16="http://schemas.microsoft.com/office/drawing/2014/main" id="{83B03665-E99B-B13E-B840-E49211492B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0577" y="736544"/>
            <a:ext cx="4903212" cy="275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802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FCE9F4-8644-0CF4-C90C-9FEE3DA07FE1}"/>
              </a:ext>
            </a:extLst>
          </p:cNvPr>
          <p:cNvSpPr/>
          <p:nvPr/>
        </p:nvSpPr>
        <p:spPr>
          <a:xfrm>
            <a:off x="0" y="0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886C26-5866-AC23-A9EB-B5AD230512C2}"/>
              </a:ext>
            </a:extLst>
          </p:cNvPr>
          <p:cNvSpPr/>
          <p:nvPr/>
        </p:nvSpPr>
        <p:spPr>
          <a:xfrm>
            <a:off x="0" y="6292561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文本框 24">
            <a:extLst>
              <a:ext uri="{FF2B5EF4-FFF2-40B4-BE49-F238E27FC236}">
                <a16:creationId xmlns:a16="http://schemas.microsoft.com/office/drawing/2014/main" id="{9F3BF152-3C5F-5A13-EA0E-EBD78D05BA30}"/>
              </a:ext>
            </a:extLst>
          </p:cNvPr>
          <p:cNvSpPr txBox="1"/>
          <p:nvPr/>
        </p:nvSpPr>
        <p:spPr>
          <a:xfrm>
            <a:off x="3847268" y="12159"/>
            <a:ext cx="449746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CN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endParaRPr lang="zh-CN" altLang="en-US" sz="33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omputer Vision : A New Vision - Theax Blogs">
            <a:extLst>
              <a:ext uri="{FF2B5EF4-FFF2-40B4-BE49-F238E27FC236}">
                <a16:creationId xmlns:a16="http://schemas.microsoft.com/office/drawing/2014/main" id="{03161FAC-D3FD-545C-81F2-22B9B1181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62" y="1818130"/>
            <a:ext cx="5303301" cy="2987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24">
            <a:extLst>
              <a:ext uri="{FF2B5EF4-FFF2-40B4-BE49-F238E27FC236}">
                <a16:creationId xmlns:a16="http://schemas.microsoft.com/office/drawing/2014/main" id="{80A27D7E-0A19-6A9D-8874-23E0D9A6D7B5}"/>
              </a:ext>
            </a:extLst>
          </p:cNvPr>
          <p:cNvSpPr txBox="1"/>
          <p:nvPr/>
        </p:nvSpPr>
        <p:spPr>
          <a:xfrm>
            <a:off x="640080" y="5220679"/>
            <a:ext cx="10911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ja-JP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Current solutions are:</a:t>
            </a:r>
          </a:p>
          <a:p>
            <a:pPr marL="514350" indent="-514350" defTabSz="457200">
              <a:buFont typeface="+mj-lt"/>
              <a:buAutoNum type="arabicPeriod"/>
            </a:pPr>
            <a:r>
              <a:rPr lang="en-US" altLang="ja-JP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Slow        2.  </a:t>
            </a:r>
            <a:r>
              <a:rPr lang="en-HK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Storage</a:t>
            </a:r>
            <a:r>
              <a:rPr lang="en-US" altLang="zh-CN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-intensive</a:t>
            </a:r>
            <a:r>
              <a:rPr lang="en-HK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  3.  </a:t>
            </a:r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Higher energy consumption</a:t>
            </a:r>
            <a:endParaRPr lang="zh-CN" altLang="en-US" sz="2800" b="1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1227" name="Picture 1226" descr="A screenshot of a computer&#10;&#10;Description automatically generated">
            <a:extLst>
              <a:ext uri="{FF2B5EF4-FFF2-40B4-BE49-F238E27FC236}">
                <a16:creationId xmlns:a16="http://schemas.microsoft.com/office/drawing/2014/main" id="{B046DEDC-FEDA-D320-AFDB-803D12D03D9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6" t="1426" r="1825" b="1190"/>
          <a:stretch/>
        </p:blipFill>
        <p:spPr>
          <a:xfrm>
            <a:off x="5560487" y="1818130"/>
            <a:ext cx="3270822" cy="3613205"/>
          </a:xfrm>
          <a:prstGeom prst="rect">
            <a:avLst/>
          </a:prstGeom>
        </p:spPr>
      </p:pic>
      <p:pic>
        <p:nvPicPr>
          <p:cNvPr id="1229" name="Picture 122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936FD72-1C7D-6090-91ED-B2C3D2DB9C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64"/>
          <a:stretch/>
        </p:blipFill>
        <p:spPr>
          <a:xfrm>
            <a:off x="8842597" y="1818130"/>
            <a:ext cx="3357229" cy="3613205"/>
          </a:xfrm>
          <a:prstGeom prst="rect">
            <a:avLst/>
          </a:prstGeom>
        </p:spPr>
      </p:pic>
      <p:pic>
        <p:nvPicPr>
          <p:cNvPr id="2" name="Picture 2" descr="preview">
            <a:extLst>
              <a:ext uri="{FF2B5EF4-FFF2-40B4-BE49-F238E27FC236}">
                <a16:creationId xmlns:a16="http://schemas.microsoft.com/office/drawing/2014/main" id="{F6DA0F31-FB61-0307-5FDB-3ADE5E7FD6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61" t="20000" r="60831" b="65304"/>
          <a:stretch/>
        </p:blipFill>
        <p:spPr bwMode="auto">
          <a:xfrm>
            <a:off x="7318392" y="570131"/>
            <a:ext cx="994826" cy="121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amera from play.google.com">
            <a:extLst>
              <a:ext uri="{FF2B5EF4-FFF2-40B4-BE49-F238E27FC236}">
                <a16:creationId xmlns:a16="http://schemas.microsoft.com/office/drawing/2014/main" id="{945F049F-AB83-B4CE-13E8-1A8A9EDB4F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0487" y="570131"/>
            <a:ext cx="1218286" cy="121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Edge AI Chip Market to Hit $60B by 2028 as Small Models, PCs Boost Demand">
            <a:extLst>
              <a:ext uri="{FF2B5EF4-FFF2-40B4-BE49-F238E27FC236}">
                <a16:creationId xmlns:a16="http://schemas.microsoft.com/office/drawing/2014/main" id="{C524692D-F79F-8C5F-B3BC-6B72A8B090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9" t="27486" r="12136" b="29070"/>
          <a:stretch/>
        </p:blipFill>
        <p:spPr bwMode="auto">
          <a:xfrm>
            <a:off x="8543098" y="687932"/>
            <a:ext cx="3357229" cy="1072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0" name="Left Brace 1229">
            <a:extLst>
              <a:ext uri="{FF2B5EF4-FFF2-40B4-BE49-F238E27FC236}">
                <a16:creationId xmlns:a16="http://schemas.microsoft.com/office/drawing/2014/main" id="{961BE2E5-32FE-B274-4056-554737BF8A13}"/>
              </a:ext>
            </a:extLst>
          </p:cNvPr>
          <p:cNvSpPr/>
          <p:nvPr/>
        </p:nvSpPr>
        <p:spPr>
          <a:xfrm>
            <a:off x="5311127" y="1805981"/>
            <a:ext cx="249360" cy="3625354"/>
          </a:xfrm>
          <a:prstGeom prst="lef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5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FCE9F4-8644-0CF4-C90C-9FEE3DA07FE1}"/>
              </a:ext>
            </a:extLst>
          </p:cNvPr>
          <p:cNvSpPr/>
          <p:nvPr/>
        </p:nvSpPr>
        <p:spPr>
          <a:xfrm>
            <a:off x="0" y="0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886C26-5866-AC23-A9EB-B5AD230512C2}"/>
              </a:ext>
            </a:extLst>
          </p:cNvPr>
          <p:cNvSpPr/>
          <p:nvPr/>
        </p:nvSpPr>
        <p:spPr>
          <a:xfrm>
            <a:off x="0" y="6292561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文本框 24">
            <a:extLst>
              <a:ext uri="{FF2B5EF4-FFF2-40B4-BE49-F238E27FC236}">
                <a16:creationId xmlns:a16="http://schemas.microsoft.com/office/drawing/2014/main" id="{9F3BF152-3C5F-5A13-EA0E-EBD78D05BA30}"/>
              </a:ext>
            </a:extLst>
          </p:cNvPr>
          <p:cNvSpPr txBox="1"/>
          <p:nvPr/>
        </p:nvSpPr>
        <p:spPr>
          <a:xfrm>
            <a:off x="3847268" y="12159"/>
            <a:ext cx="449746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CN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</a:t>
            </a:r>
            <a:endParaRPr lang="zh-CN" altLang="en-US" sz="33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A837AA-C530-052C-CF85-5FE8C082CB74}"/>
              </a:ext>
            </a:extLst>
          </p:cNvPr>
          <p:cNvSpPr txBox="1"/>
          <p:nvPr/>
        </p:nvSpPr>
        <p:spPr>
          <a:xfrm>
            <a:off x="472440" y="5329836"/>
            <a:ext cx="1124712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HK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Fully Automated System </a:t>
            </a:r>
            <a:endParaRPr lang="en-HK" altLang="zh-TW" sz="28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TW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Encoded Optic</a:t>
            </a:r>
            <a:r>
              <a:rPr lang="en-HK" altLang="zh-TW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 2.   </a:t>
            </a:r>
            <a:r>
              <a:rPr lang="en-US" altLang="zh-TW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AI-Driven Processing </a:t>
            </a:r>
            <a:r>
              <a:rPr lang="en-HK" altLang="zh-TW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3.  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Millisecond Efficiency</a:t>
            </a:r>
          </a:p>
        </p:txBody>
      </p:sp>
      <p:pic>
        <p:nvPicPr>
          <p:cNvPr id="10" name="Picture 9" descr="A close-up of a hand&#10;&#10;Description automatically generated">
            <a:extLst>
              <a:ext uri="{FF2B5EF4-FFF2-40B4-BE49-F238E27FC236}">
                <a16:creationId xmlns:a16="http://schemas.microsoft.com/office/drawing/2014/main" id="{5E4B78B8-E34C-FBBA-77B1-D6112B252E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146" b="58014"/>
          <a:stretch/>
        </p:blipFill>
        <p:spPr>
          <a:xfrm>
            <a:off x="0" y="635612"/>
            <a:ext cx="12171494" cy="478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987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FCE9F4-8644-0CF4-C90C-9FEE3DA07FE1}"/>
              </a:ext>
            </a:extLst>
          </p:cNvPr>
          <p:cNvSpPr/>
          <p:nvPr/>
        </p:nvSpPr>
        <p:spPr>
          <a:xfrm>
            <a:off x="0" y="0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886C26-5866-AC23-A9EB-B5AD230512C2}"/>
              </a:ext>
            </a:extLst>
          </p:cNvPr>
          <p:cNvSpPr/>
          <p:nvPr/>
        </p:nvSpPr>
        <p:spPr>
          <a:xfrm>
            <a:off x="0" y="6292561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文本框 24">
            <a:extLst>
              <a:ext uri="{FF2B5EF4-FFF2-40B4-BE49-F238E27FC236}">
                <a16:creationId xmlns:a16="http://schemas.microsoft.com/office/drawing/2014/main" id="{9F3BF152-3C5F-5A13-EA0E-EBD78D05BA30}"/>
              </a:ext>
            </a:extLst>
          </p:cNvPr>
          <p:cNvSpPr txBox="1"/>
          <p:nvPr/>
        </p:nvSpPr>
        <p:spPr>
          <a:xfrm>
            <a:off x="3847268" y="12159"/>
            <a:ext cx="449746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CN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</a:t>
            </a:r>
            <a:endParaRPr lang="zh-CN" altLang="en-US" sz="33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A837AA-C530-052C-CF85-5FE8C082CB74}"/>
              </a:ext>
            </a:extLst>
          </p:cNvPr>
          <p:cNvSpPr txBox="1"/>
          <p:nvPr/>
        </p:nvSpPr>
        <p:spPr>
          <a:xfrm>
            <a:off x="4635586" y="799639"/>
            <a:ext cx="3796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Millisecond Efficiency</a:t>
            </a:r>
          </a:p>
        </p:txBody>
      </p:sp>
      <p:pic>
        <p:nvPicPr>
          <p:cNvPr id="10" name="Picture 9" descr="A close-up of a hand&#10;&#10;Description automatically generated">
            <a:extLst>
              <a:ext uri="{FF2B5EF4-FFF2-40B4-BE49-F238E27FC236}">
                <a16:creationId xmlns:a16="http://schemas.microsoft.com/office/drawing/2014/main" id="{5E4B78B8-E34C-FBBA-77B1-D6112B252E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282"/>
          <a:stretch/>
        </p:blipFill>
        <p:spPr>
          <a:xfrm>
            <a:off x="-1" y="1379729"/>
            <a:ext cx="8434455" cy="3521101"/>
          </a:xfrm>
          <a:prstGeom prst="rect">
            <a:avLst/>
          </a:prstGeom>
        </p:spPr>
      </p:pic>
      <p:pic>
        <p:nvPicPr>
          <p:cNvPr id="11" name="Picture 10" descr="A close-up of a hand&#10;&#10;Description automatically generated">
            <a:extLst>
              <a:ext uri="{FF2B5EF4-FFF2-40B4-BE49-F238E27FC236}">
                <a16:creationId xmlns:a16="http://schemas.microsoft.com/office/drawing/2014/main" id="{082C578D-C7DF-B748-7CE1-6C86179805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337" t="10816" r="1408" b="60592"/>
          <a:stretch/>
        </p:blipFill>
        <p:spPr>
          <a:xfrm>
            <a:off x="9105955" y="1957888"/>
            <a:ext cx="2535309" cy="2544432"/>
          </a:xfrm>
          <a:prstGeom prst="rect">
            <a:avLst/>
          </a:prstGeom>
          <a:ln w="127000">
            <a:solidFill>
              <a:srgbClr val="C00000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1FD44B0-2990-FDC1-3F54-B9265528529B}"/>
              </a:ext>
            </a:extLst>
          </p:cNvPr>
          <p:cNvSpPr txBox="1"/>
          <p:nvPr/>
        </p:nvSpPr>
        <p:spPr>
          <a:xfrm>
            <a:off x="8344733" y="5181915"/>
            <a:ext cx="4045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Times" pitchFamily="2" charset="0"/>
              </a:rPr>
              <a:t>Captioning:</a:t>
            </a:r>
            <a:r>
              <a:rPr lang="zh-CN" altLang="en-US" sz="2400">
                <a:latin typeface="Times" pitchFamily="2" charset="0"/>
              </a:rPr>
              <a:t> </a:t>
            </a:r>
            <a:r>
              <a:rPr lang="en-US" altLang="zh-TW" sz="2400">
                <a:solidFill>
                  <a:srgbClr val="C00000"/>
                </a:solidFill>
                <a:latin typeface="Times" pitchFamily="2" charset="0"/>
              </a:rPr>
              <a:t>A</a:t>
            </a:r>
            <a:r>
              <a:rPr lang="zh-TW" altLang="en-US" sz="240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lang="en-US" altLang="zh-TW" sz="2400">
                <a:solidFill>
                  <a:srgbClr val="C00000"/>
                </a:solidFill>
                <a:latin typeface="Times" pitchFamily="2" charset="0"/>
              </a:rPr>
              <a:t>hand</a:t>
            </a:r>
            <a:r>
              <a:rPr lang="zh-TW" altLang="en-US" sz="240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lang="en-US" altLang="zh-TW" sz="2400">
                <a:solidFill>
                  <a:srgbClr val="C00000"/>
                </a:solidFill>
                <a:latin typeface="Times" pitchFamily="2" charset="0"/>
              </a:rPr>
              <a:t>is</a:t>
            </a:r>
            <a:r>
              <a:rPr lang="zh-TW" altLang="en-US" sz="2400">
                <a:solidFill>
                  <a:srgbClr val="C00000"/>
                </a:solidFill>
                <a:latin typeface="Times" pitchFamily="2" charset="0"/>
              </a:rPr>
              <a:t> </a:t>
            </a:r>
            <a:r>
              <a:rPr lang="en-US" altLang="zh-TW" sz="2400">
                <a:solidFill>
                  <a:srgbClr val="C00000"/>
                </a:solidFill>
                <a:latin typeface="Times" pitchFamily="2" charset="0"/>
              </a:rPr>
              <a:t>shaking.</a:t>
            </a:r>
            <a:r>
              <a:rPr lang="en-US" sz="2400">
                <a:solidFill>
                  <a:srgbClr val="C00000"/>
                </a:solidFill>
                <a:latin typeface="Times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5C8E11-DF0A-7949-4B26-FACBD8C49E9A}"/>
              </a:ext>
            </a:extLst>
          </p:cNvPr>
          <p:cNvSpPr txBox="1"/>
          <p:nvPr/>
        </p:nvSpPr>
        <p:spPr>
          <a:xfrm>
            <a:off x="8891751" y="4704942"/>
            <a:ext cx="3103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Times" pitchFamily="2" charset="0"/>
              </a:rPr>
              <a:t>Object Detection:</a:t>
            </a:r>
            <a:r>
              <a:rPr lang="zh-CN" altLang="en-US" sz="2400">
                <a:latin typeface="Times" pitchFamily="2" charset="0"/>
              </a:rPr>
              <a:t> </a:t>
            </a:r>
            <a:r>
              <a:rPr lang="en-US" altLang="zh-TW" sz="2400">
                <a:solidFill>
                  <a:srgbClr val="C00000"/>
                </a:solidFill>
                <a:latin typeface="Times" pitchFamily="2" charset="0"/>
              </a:rPr>
              <a:t>Hand</a:t>
            </a:r>
            <a:endParaRPr lang="en-US" sz="2400">
              <a:solidFill>
                <a:srgbClr val="C00000"/>
              </a:solidFill>
              <a:latin typeface="Times" pitchFamily="2" charset="0"/>
            </a:endParaRP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076EB311-FF6D-7DF9-C312-894F647A0C7F}"/>
              </a:ext>
            </a:extLst>
          </p:cNvPr>
          <p:cNvSpPr/>
          <p:nvPr/>
        </p:nvSpPr>
        <p:spPr>
          <a:xfrm flipH="1">
            <a:off x="8432428" y="1541253"/>
            <a:ext cx="459322" cy="3359577"/>
          </a:xfrm>
          <a:prstGeom prst="leftBrac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438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FCE9F4-8644-0CF4-C90C-9FEE3DA07FE1}"/>
              </a:ext>
            </a:extLst>
          </p:cNvPr>
          <p:cNvSpPr/>
          <p:nvPr/>
        </p:nvSpPr>
        <p:spPr>
          <a:xfrm>
            <a:off x="0" y="0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886C26-5866-AC23-A9EB-B5AD230512C2}"/>
              </a:ext>
            </a:extLst>
          </p:cNvPr>
          <p:cNvSpPr/>
          <p:nvPr/>
        </p:nvSpPr>
        <p:spPr>
          <a:xfrm>
            <a:off x="0" y="6292561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文本框 24">
            <a:extLst>
              <a:ext uri="{FF2B5EF4-FFF2-40B4-BE49-F238E27FC236}">
                <a16:creationId xmlns:a16="http://schemas.microsoft.com/office/drawing/2014/main" id="{9F3BF152-3C5F-5A13-EA0E-EBD78D05BA30}"/>
              </a:ext>
            </a:extLst>
          </p:cNvPr>
          <p:cNvSpPr txBox="1"/>
          <p:nvPr/>
        </p:nvSpPr>
        <p:spPr>
          <a:xfrm>
            <a:off x="3847268" y="12159"/>
            <a:ext cx="449746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altLang="zh-CN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</a:t>
            </a:r>
            <a:endParaRPr lang="zh-CN" altLang="en-US" sz="33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5C8E11-DF0A-7949-4B26-FACBD8C49E9A}"/>
              </a:ext>
            </a:extLst>
          </p:cNvPr>
          <p:cNvSpPr txBox="1"/>
          <p:nvPr/>
        </p:nvSpPr>
        <p:spPr>
          <a:xfrm>
            <a:off x="6805696" y="4722901"/>
            <a:ext cx="60959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altLang="ja-JP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Visual Intelligence Software (VIS)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Customized Solutions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ja-JP" sz="2400">
                <a:latin typeface="Times New Roman" panose="02020603050405020304" pitchFamily="18" charset="0"/>
                <a:cs typeface="Times New Roman" panose="02020603050405020304" pitchFamily="18" charset="0"/>
              </a:rPr>
              <a:t>Technical Support</a:t>
            </a:r>
            <a:endParaRPr lang="ja-JP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black rectangular object with silver screws&#10;&#10;Description automatically generated">
            <a:extLst>
              <a:ext uri="{FF2B5EF4-FFF2-40B4-BE49-F238E27FC236}">
                <a16:creationId xmlns:a16="http://schemas.microsoft.com/office/drawing/2014/main" id="{DE63F6F6-3BC6-A9F6-E6ED-46CC2F8461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072" b="90431" l="5674" r="94681">
                        <a14:foregroundMark x1="18085" y1="15072" x2="23582" y2="19378"/>
                        <a14:foregroundMark x1="5674" y1="33971" x2="6560" y2="47608"/>
                        <a14:foregroundMark x1="79965" y1="80861" x2="85461" y2="71531"/>
                        <a14:foregroundMark x1="90071" y1="48565" x2="89362" y2="57895"/>
                        <a14:foregroundMark x1="90071" y1="53828" x2="90780" y2="57895"/>
                        <a14:foregroundMark x1="91667" y1="46411" x2="90780" y2="53828"/>
                        <a14:foregroundMark x1="70745" y1="87321" x2="76064" y2="90431"/>
                        <a14:foregroundMark x1="83865" y1="82057" x2="88475" y2="83014"/>
                        <a14:foregroundMark x1="86170" y1="74641" x2="90071" y2="80861"/>
                        <a14:foregroundMark x1="90071" y1="83014" x2="90603" y2="74641"/>
                        <a14:foregroundMark x1="91844" y1="71053" x2="91312" y2="76794"/>
                        <a14:foregroundMark x1="92553" y1="69378" x2="93085" y2="67225"/>
                        <a14:foregroundMark x1="93440" y1="66029" x2="89184" y2="62201"/>
                        <a14:foregroundMark x1="91844" y1="63876" x2="94681" y2="65550"/>
                      </a14:backgroundRemoval>
                    </a14:imgEffect>
                  </a14:imgLayer>
                </a14:imgProps>
              </a:ext>
            </a:extLst>
          </a:blip>
          <a:srcRect l="3579" t="9548" b="3805"/>
          <a:stretch/>
        </p:blipFill>
        <p:spPr>
          <a:xfrm>
            <a:off x="534103" y="1261553"/>
            <a:ext cx="5121630" cy="341099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5F5C0B-D278-CE47-A7C7-C986018F4361}"/>
              </a:ext>
            </a:extLst>
          </p:cNvPr>
          <p:cNvSpPr txBox="1"/>
          <p:nvPr/>
        </p:nvSpPr>
        <p:spPr>
          <a:xfrm>
            <a:off x="2090851" y="650233"/>
            <a:ext cx="13981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HK" altLang="zh-TW" sz="240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endParaRPr lang="en-US" sz="2400">
              <a:latin typeface="Times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02BD4E-BE93-0F76-A9D4-3E3C96036746}"/>
              </a:ext>
            </a:extLst>
          </p:cNvPr>
          <p:cNvSpPr txBox="1"/>
          <p:nvPr/>
        </p:nvSpPr>
        <p:spPr>
          <a:xfrm>
            <a:off x="354848" y="4732805"/>
            <a:ext cx="609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Efficient Visual Intelligence System (EVI)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Real-time data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processing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Data compression ratio of 10:1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Maintains up to 99% accuracy</a:t>
            </a:r>
          </a:p>
        </p:txBody>
      </p:sp>
      <p:pic>
        <p:nvPicPr>
          <p:cNvPr id="7170" name="Picture 2" descr="See the Future with Computer Vision!">
            <a:extLst>
              <a:ext uri="{FF2B5EF4-FFF2-40B4-BE49-F238E27FC236}">
                <a16:creationId xmlns:a16="http://schemas.microsoft.com/office/drawing/2014/main" id="{5450D59E-8A47-FEF3-E6BA-BEEEB1790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708" y="1149811"/>
            <a:ext cx="3582994" cy="3582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8DAB061-7337-288D-D5D3-8DFC8F47252B}"/>
              </a:ext>
            </a:extLst>
          </p:cNvPr>
          <p:cNvSpPr txBox="1"/>
          <p:nvPr/>
        </p:nvSpPr>
        <p:spPr>
          <a:xfrm>
            <a:off x="8483526" y="650234"/>
            <a:ext cx="1295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HK" altLang="zh-TW" sz="2400"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endParaRPr lang="en-US" sz="240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016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FCE9F4-8644-0CF4-C90C-9FEE3DA07FE1}"/>
              </a:ext>
            </a:extLst>
          </p:cNvPr>
          <p:cNvSpPr/>
          <p:nvPr/>
        </p:nvSpPr>
        <p:spPr>
          <a:xfrm>
            <a:off x="0" y="0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886C26-5866-AC23-A9EB-B5AD230512C2}"/>
              </a:ext>
            </a:extLst>
          </p:cNvPr>
          <p:cNvSpPr/>
          <p:nvPr/>
        </p:nvSpPr>
        <p:spPr>
          <a:xfrm>
            <a:off x="0" y="6292561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文本框 24">
            <a:extLst>
              <a:ext uri="{FF2B5EF4-FFF2-40B4-BE49-F238E27FC236}">
                <a16:creationId xmlns:a16="http://schemas.microsoft.com/office/drawing/2014/main" id="{9F3BF152-3C5F-5A13-EA0E-EBD78D05BA30}"/>
              </a:ext>
            </a:extLst>
          </p:cNvPr>
          <p:cNvSpPr txBox="1"/>
          <p:nvPr/>
        </p:nvSpPr>
        <p:spPr>
          <a:xfrm>
            <a:off x="0" y="12159"/>
            <a:ext cx="1219199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r>
              <a:rPr lang="zh-TW" altLang="en-US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 Urban Traffic Management</a:t>
            </a:r>
            <a:endParaRPr lang="zh-CN" altLang="en-US" sz="33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AEEA67F-8570-B6F8-06FB-7DE643D9A4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789" y="578316"/>
            <a:ext cx="6099387" cy="457454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6" name="文本框 24">
            <a:extLst>
              <a:ext uri="{FF2B5EF4-FFF2-40B4-BE49-F238E27FC236}">
                <a16:creationId xmlns:a16="http://schemas.microsoft.com/office/drawing/2014/main" id="{943F9078-179E-7CAE-FEA4-4FE0D446C7C6}"/>
              </a:ext>
            </a:extLst>
          </p:cNvPr>
          <p:cNvSpPr txBox="1"/>
          <p:nvPr/>
        </p:nvSpPr>
        <p:spPr>
          <a:xfrm>
            <a:off x="-3" y="624639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HK" altLang="ja-JP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 traffic flow monitoring and improve emergency response times.</a:t>
            </a:r>
            <a:endParaRPr lang="zh-CN" altLang="en-US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9A17915-2D9F-D864-AD50-08DD559804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0635783"/>
              </p:ext>
            </p:extLst>
          </p:nvPr>
        </p:nvGraphicFramePr>
        <p:xfrm>
          <a:off x="259080" y="5210074"/>
          <a:ext cx="911352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7134">
                  <a:extLst>
                    <a:ext uri="{9D8B030D-6E8A-4147-A177-3AD203B41FA5}">
                      <a16:colId xmlns:a16="http://schemas.microsoft.com/office/drawing/2014/main" val="1473847009"/>
                    </a:ext>
                  </a:extLst>
                </a:gridCol>
                <a:gridCol w="1407548">
                  <a:extLst>
                    <a:ext uri="{9D8B030D-6E8A-4147-A177-3AD203B41FA5}">
                      <a16:colId xmlns:a16="http://schemas.microsoft.com/office/drawing/2014/main" val="3439078592"/>
                    </a:ext>
                  </a:extLst>
                </a:gridCol>
                <a:gridCol w="2928838">
                  <a:extLst>
                    <a:ext uri="{9D8B030D-6E8A-4147-A177-3AD203B41FA5}">
                      <a16:colId xmlns:a16="http://schemas.microsoft.com/office/drawing/2014/main" val="37408915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Size (MB): 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0.319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9781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Processing Time (</a:t>
                      </a:r>
                      <a:r>
                        <a:rPr lang="en-US" sz="28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ms</a:t>
                      </a:r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1789946"/>
                  </a:ext>
                </a:extLst>
              </a:tr>
            </a:tbl>
          </a:graphicData>
        </a:graphic>
      </p:graphicFrame>
      <p:sp>
        <p:nvSpPr>
          <p:cNvPr id="21" name="Right Arrow 20">
            <a:extLst>
              <a:ext uri="{FF2B5EF4-FFF2-40B4-BE49-F238E27FC236}">
                <a16:creationId xmlns:a16="http://schemas.microsoft.com/office/drawing/2014/main" id="{4C021F04-DF71-97EE-E422-B2083BA624FB}"/>
              </a:ext>
            </a:extLst>
          </p:cNvPr>
          <p:cNvSpPr/>
          <p:nvPr/>
        </p:nvSpPr>
        <p:spPr>
          <a:xfrm>
            <a:off x="5724392" y="5176269"/>
            <a:ext cx="743209" cy="505326"/>
          </a:xfrm>
          <a:prstGeom prst="righ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8E299644-4167-8002-68C1-91FA25A39777}"/>
              </a:ext>
            </a:extLst>
          </p:cNvPr>
          <p:cNvSpPr/>
          <p:nvPr/>
        </p:nvSpPr>
        <p:spPr>
          <a:xfrm>
            <a:off x="5724392" y="5727760"/>
            <a:ext cx="743209" cy="505326"/>
          </a:xfrm>
          <a:prstGeom prst="righ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traffic camera showing cars on a road&#10;&#10;Description automatically generated with medium confidence">
            <a:extLst>
              <a:ext uri="{FF2B5EF4-FFF2-40B4-BE49-F238E27FC236}">
                <a16:creationId xmlns:a16="http://schemas.microsoft.com/office/drawing/2014/main" id="{CD7C867E-5F14-A752-9658-11421E6AED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44629"/>
            <a:ext cx="6101789" cy="457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344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FCE9F4-8644-0CF4-C90C-9FEE3DA07FE1}"/>
              </a:ext>
            </a:extLst>
          </p:cNvPr>
          <p:cNvSpPr/>
          <p:nvPr/>
        </p:nvSpPr>
        <p:spPr>
          <a:xfrm>
            <a:off x="0" y="0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886C26-5866-AC23-A9EB-B5AD230512C2}"/>
              </a:ext>
            </a:extLst>
          </p:cNvPr>
          <p:cNvSpPr/>
          <p:nvPr/>
        </p:nvSpPr>
        <p:spPr>
          <a:xfrm>
            <a:off x="0" y="6292561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文本框 24">
            <a:extLst>
              <a:ext uri="{FF2B5EF4-FFF2-40B4-BE49-F238E27FC236}">
                <a16:creationId xmlns:a16="http://schemas.microsoft.com/office/drawing/2014/main" id="{9F3BF152-3C5F-5A13-EA0E-EBD78D05BA30}"/>
              </a:ext>
            </a:extLst>
          </p:cNvPr>
          <p:cNvSpPr txBox="1"/>
          <p:nvPr/>
        </p:nvSpPr>
        <p:spPr>
          <a:xfrm>
            <a:off x="0" y="12159"/>
            <a:ext cx="1219199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r>
              <a:rPr lang="zh-TW" altLang="en-US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 </a:t>
            </a:r>
            <a:r>
              <a:rPr lang="en-HK" altLang="ja-JP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Pedestrian Surveillance</a:t>
            </a:r>
            <a:endParaRPr lang="zh-CN" altLang="en-US" sz="33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24">
            <a:extLst>
              <a:ext uri="{FF2B5EF4-FFF2-40B4-BE49-F238E27FC236}">
                <a16:creationId xmlns:a16="http://schemas.microsoft.com/office/drawing/2014/main" id="{7790CC4E-0E93-AC66-03B2-251AF7A3505F}"/>
              </a:ext>
            </a:extLst>
          </p:cNvPr>
          <p:cNvSpPr txBox="1"/>
          <p:nvPr/>
        </p:nvSpPr>
        <p:spPr>
          <a:xfrm>
            <a:off x="-3" y="624639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HK" altLang="ja-JP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 public safety with real-time monitoring and incident prevention.</a:t>
            </a:r>
            <a:endParaRPr lang="zh-CN" altLang="en-US" sz="28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466CA53-4950-903E-E98F-BBC8C3E55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9981827"/>
              </p:ext>
            </p:extLst>
          </p:nvPr>
        </p:nvGraphicFramePr>
        <p:xfrm>
          <a:off x="259080" y="5210074"/>
          <a:ext cx="911352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7134">
                  <a:extLst>
                    <a:ext uri="{9D8B030D-6E8A-4147-A177-3AD203B41FA5}">
                      <a16:colId xmlns:a16="http://schemas.microsoft.com/office/drawing/2014/main" val="1473847009"/>
                    </a:ext>
                  </a:extLst>
                </a:gridCol>
                <a:gridCol w="1407548">
                  <a:extLst>
                    <a:ext uri="{9D8B030D-6E8A-4147-A177-3AD203B41FA5}">
                      <a16:colId xmlns:a16="http://schemas.microsoft.com/office/drawing/2014/main" val="3439078592"/>
                    </a:ext>
                  </a:extLst>
                </a:gridCol>
                <a:gridCol w="2928838">
                  <a:extLst>
                    <a:ext uri="{9D8B030D-6E8A-4147-A177-3AD203B41FA5}">
                      <a16:colId xmlns:a16="http://schemas.microsoft.com/office/drawing/2014/main" val="37408915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Size (MB): 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3.8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0.254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9781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Processing Time (</a:t>
                      </a:r>
                      <a:r>
                        <a:rPr lang="en-US" sz="28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ms</a:t>
                      </a:r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1789946"/>
                  </a:ext>
                </a:extLst>
              </a:tr>
            </a:tbl>
          </a:graphicData>
        </a:graphic>
      </p:graphicFrame>
      <p:sp>
        <p:nvSpPr>
          <p:cNvPr id="12" name="Right Arrow 11">
            <a:extLst>
              <a:ext uri="{FF2B5EF4-FFF2-40B4-BE49-F238E27FC236}">
                <a16:creationId xmlns:a16="http://schemas.microsoft.com/office/drawing/2014/main" id="{7B2D8032-1C27-E0B6-4CF7-4091DD5FA0C7}"/>
              </a:ext>
            </a:extLst>
          </p:cNvPr>
          <p:cNvSpPr/>
          <p:nvPr/>
        </p:nvSpPr>
        <p:spPr>
          <a:xfrm>
            <a:off x="5724392" y="5176269"/>
            <a:ext cx="743209" cy="505326"/>
          </a:xfrm>
          <a:prstGeom prst="righ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BC144A9E-62D2-1AAF-A220-BAE8B3D63050}"/>
              </a:ext>
            </a:extLst>
          </p:cNvPr>
          <p:cNvSpPr/>
          <p:nvPr/>
        </p:nvSpPr>
        <p:spPr>
          <a:xfrm>
            <a:off x="5724392" y="5727760"/>
            <a:ext cx="743209" cy="505326"/>
          </a:xfrm>
          <a:prstGeom prst="righ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9FC616-69DD-ED1B-E657-A862FDC3B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" y="1571283"/>
            <a:ext cx="6096004" cy="342900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92408B7-ECFA-AB93-DD59-D13BD82AA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71283"/>
            <a:ext cx="6137040" cy="3452085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985005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9FCE9F4-8644-0CF4-C90C-9FEE3DA07FE1}"/>
              </a:ext>
            </a:extLst>
          </p:cNvPr>
          <p:cNvSpPr/>
          <p:nvPr/>
        </p:nvSpPr>
        <p:spPr>
          <a:xfrm>
            <a:off x="0" y="0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886C26-5866-AC23-A9EB-B5AD230512C2}"/>
              </a:ext>
            </a:extLst>
          </p:cNvPr>
          <p:cNvSpPr/>
          <p:nvPr/>
        </p:nvSpPr>
        <p:spPr>
          <a:xfrm>
            <a:off x="0" y="6292561"/>
            <a:ext cx="12192000" cy="566157"/>
          </a:xfrm>
          <a:prstGeom prst="rect">
            <a:avLst/>
          </a:prstGeom>
          <a:solidFill>
            <a:srgbClr val="454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文本框 24">
            <a:extLst>
              <a:ext uri="{FF2B5EF4-FFF2-40B4-BE49-F238E27FC236}">
                <a16:creationId xmlns:a16="http://schemas.microsoft.com/office/drawing/2014/main" id="{9F3BF152-3C5F-5A13-EA0E-EBD78D05BA30}"/>
              </a:ext>
            </a:extLst>
          </p:cNvPr>
          <p:cNvSpPr txBox="1"/>
          <p:nvPr/>
        </p:nvSpPr>
        <p:spPr>
          <a:xfrm>
            <a:off x="0" y="12159"/>
            <a:ext cx="1219199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r>
              <a:rPr lang="zh-TW" altLang="en-US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Case: </a:t>
            </a:r>
            <a:r>
              <a:rPr lang="en-HK" altLang="ja-JP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Sports</a:t>
            </a:r>
            <a:r>
              <a:rPr lang="zh-CN" altLang="en-US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Intelligent</a:t>
            </a:r>
            <a:r>
              <a:rPr lang="en-HK" altLang="ja-JP" sz="33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Commentary</a:t>
            </a:r>
            <a:endParaRPr lang="zh-CN" altLang="en-US" sz="33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655C11-1B9E-EC1E-A062-39AE3CF97A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15002"/>
            <a:ext cx="6096000" cy="3426323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A18400-8B11-804B-73C9-5A57EB0B21D0}"/>
              </a:ext>
            </a:extLst>
          </p:cNvPr>
          <p:cNvSpPr txBox="1"/>
          <p:nvPr/>
        </p:nvSpPr>
        <p:spPr>
          <a:xfrm>
            <a:off x="2862633" y="4819192"/>
            <a:ext cx="6466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HK" sz="2400" b="1">
                <a:solidFill>
                  <a:srgbClr val="7030A0"/>
                </a:solidFill>
                <a:latin typeface="HanziPen SC" panose="03000300000000000000" pitchFamily="66" charset="-122"/>
                <a:ea typeface="HanziPen SC" panose="03000300000000000000" pitchFamily="66" charset="-122"/>
                <a:cs typeface="Microsoft GothicNeo" panose="020B0500000101010101" pitchFamily="34" charset="-127"/>
              </a:rPr>
              <a:t>A rider is mounted on a galloping horse.</a:t>
            </a:r>
            <a:endParaRPr lang="en-US" altLang="zh-TW" sz="2400" b="1">
              <a:solidFill>
                <a:srgbClr val="7030A0"/>
              </a:solidFill>
              <a:latin typeface="HanziPen SC" panose="03000300000000000000" pitchFamily="66" charset="-122"/>
              <a:ea typeface="HanziPen SC" panose="03000300000000000000" pitchFamily="66" charset="-122"/>
              <a:cs typeface="Microsoft GothicNeo" panose="020B0500000101010101" pitchFamily="34" charset="-127"/>
            </a:endParaRPr>
          </a:p>
        </p:txBody>
      </p:sp>
      <p:sp>
        <p:nvSpPr>
          <p:cNvPr id="10" name="文本框 24">
            <a:extLst>
              <a:ext uri="{FF2B5EF4-FFF2-40B4-BE49-F238E27FC236}">
                <a16:creationId xmlns:a16="http://schemas.microsoft.com/office/drawing/2014/main" id="{C24BF0EA-C762-6697-6789-A35354E90FE4}"/>
              </a:ext>
            </a:extLst>
          </p:cNvPr>
          <p:cNvSpPr txBox="1"/>
          <p:nvPr/>
        </p:nvSpPr>
        <p:spPr>
          <a:xfrm>
            <a:off x="-3" y="623941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HK" altLang="ja-JP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 viewer experience with automatic highlight identification and analysis. 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D495AFA-992C-5DD2-CC00-BDA7C60AAA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9838800"/>
              </p:ext>
            </p:extLst>
          </p:nvPr>
        </p:nvGraphicFramePr>
        <p:xfrm>
          <a:off x="259080" y="5210074"/>
          <a:ext cx="911352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7134">
                  <a:extLst>
                    <a:ext uri="{9D8B030D-6E8A-4147-A177-3AD203B41FA5}">
                      <a16:colId xmlns:a16="http://schemas.microsoft.com/office/drawing/2014/main" val="1473847009"/>
                    </a:ext>
                  </a:extLst>
                </a:gridCol>
                <a:gridCol w="1407548">
                  <a:extLst>
                    <a:ext uri="{9D8B030D-6E8A-4147-A177-3AD203B41FA5}">
                      <a16:colId xmlns:a16="http://schemas.microsoft.com/office/drawing/2014/main" val="3439078592"/>
                    </a:ext>
                  </a:extLst>
                </a:gridCol>
                <a:gridCol w="2928838">
                  <a:extLst>
                    <a:ext uri="{9D8B030D-6E8A-4147-A177-3AD203B41FA5}">
                      <a16:colId xmlns:a16="http://schemas.microsoft.com/office/drawing/2014/main" val="37408915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Size (MB): 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2.6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0.265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9781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Processing Time (</a:t>
                      </a:r>
                      <a:r>
                        <a:rPr lang="en-US" sz="28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ms</a:t>
                      </a:r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235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1789946"/>
                  </a:ext>
                </a:extLst>
              </a:tr>
            </a:tbl>
          </a:graphicData>
        </a:graphic>
      </p:graphicFrame>
      <p:sp>
        <p:nvSpPr>
          <p:cNvPr id="12" name="Right Arrow 11">
            <a:extLst>
              <a:ext uri="{FF2B5EF4-FFF2-40B4-BE49-F238E27FC236}">
                <a16:creationId xmlns:a16="http://schemas.microsoft.com/office/drawing/2014/main" id="{7105D430-2693-2DC1-D0A4-33170787A02C}"/>
              </a:ext>
            </a:extLst>
          </p:cNvPr>
          <p:cNvSpPr/>
          <p:nvPr/>
        </p:nvSpPr>
        <p:spPr>
          <a:xfrm>
            <a:off x="5724392" y="5176269"/>
            <a:ext cx="743209" cy="505326"/>
          </a:xfrm>
          <a:prstGeom prst="righ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910CA3F6-8BB5-0D86-9BE9-C8E126596349}"/>
              </a:ext>
            </a:extLst>
          </p:cNvPr>
          <p:cNvSpPr/>
          <p:nvPr/>
        </p:nvSpPr>
        <p:spPr>
          <a:xfrm>
            <a:off x="5724392" y="5727760"/>
            <a:ext cx="743209" cy="505326"/>
          </a:xfrm>
          <a:prstGeom prst="righ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34C0F5-5EEC-C2E4-9B8A-B61242301A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96791"/>
            <a:ext cx="6095996" cy="342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21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6"/>
    </mc:Choice>
    <mc:Fallback>
      <p:transition spd="slow" advTm="44746"/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1012</Words>
  <Application>Microsoft Macintosh PowerPoint</Application>
  <PresentationFormat>Widescreen</PresentationFormat>
  <Paragraphs>112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HanziPen SC</vt:lpstr>
      <vt:lpstr>Times</vt:lpstr>
      <vt:lpstr>Arial</vt:lpstr>
      <vt:lpstr>Calibri</vt:lpstr>
      <vt:lpstr>Helvetica</vt:lpstr>
      <vt:lpstr>Times New Roman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Indigo Purple</dc:creator>
  <cp:lastModifiedBy>Zhao Yaping</cp:lastModifiedBy>
  <cp:revision>1</cp:revision>
  <dcterms:created xsi:type="dcterms:W3CDTF">2023-04-12T03:56:23Z</dcterms:created>
  <dcterms:modified xsi:type="dcterms:W3CDTF">2024-05-31T01:32:03Z</dcterms:modified>
</cp:coreProperties>
</file>